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8" r:id="rId1"/>
  </p:sldMasterIdLst>
  <p:notesMasterIdLst>
    <p:notesMasterId r:id="rId14"/>
  </p:notesMasterIdLst>
  <p:sldIdLst>
    <p:sldId id="256" r:id="rId2"/>
    <p:sldId id="257" r:id="rId3"/>
    <p:sldId id="263" r:id="rId4"/>
    <p:sldId id="258" r:id="rId5"/>
    <p:sldId id="259" r:id="rId6"/>
    <p:sldId id="260" r:id="rId7"/>
    <p:sldId id="261" r:id="rId8"/>
    <p:sldId id="267" r:id="rId9"/>
    <p:sldId id="264" r:id="rId10"/>
    <p:sldId id="265" r:id="rId11"/>
    <p:sldId id="266" r:id="rId12"/>
    <p:sldId id="268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4674"/>
  </p:normalViewPr>
  <p:slideViewPr>
    <p:cSldViewPr snapToGrid="0" snapToObjects="1">
      <p:cViewPr varScale="1">
        <p:scale>
          <a:sx n="104" d="100"/>
          <a:sy n="104" d="100"/>
        </p:scale>
        <p:origin x="232" y="7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714D28-BBBE-ED49-9FEB-31BA308E0742}" type="datetimeFigureOut">
              <a:rPr lang="en-US" smtClean="0"/>
              <a:t>1/18/17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0C5317-66EA-734B-8CDE-60180255D3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6615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0C5317-66EA-734B-8CDE-60180255D38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2926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727127F9-68FE-D245-8045-D6F23D92BDC6}" type="datetime1">
              <a:rPr lang="en-US" smtClean="0"/>
              <a:t>1/18/17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D8285356-06D2-AC49-A652-243B028D338C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63D4E-225C-604C-9D2E-50363988759C}" type="datetime1">
              <a:rPr lang="en-US" smtClean="0"/>
              <a:t>1/18/17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285356-06D2-AC49-A652-243B028D338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165A2-13A8-E84A-8E70-1A8EBEDE96E3}" type="datetime1">
              <a:rPr lang="en-US" smtClean="0"/>
              <a:t>1/18/17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285356-06D2-AC49-A652-243B028D338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0C0654-2A5D-1A4A-AE2B-664EAE17E8E3}" type="datetime1">
              <a:rPr lang="en-US" smtClean="0"/>
              <a:t>1/18/17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285356-06D2-AC49-A652-243B028D338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DCD32B-55FC-8947-AF3D-3084D4954BE1}" type="datetime1">
              <a:rPr lang="en-US" smtClean="0"/>
              <a:t>1/18/17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285356-06D2-AC49-A652-243B028D338C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C03DC-9634-2B4D-97A3-CAD31D13A635}" type="datetime1">
              <a:rPr lang="en-US" smtClean="0"/>
              <a:t>1/18/17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285356-06D2-AC49-A652-243B028D338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E1625-15EE-3545-B30A-ED56D540F710}" type="datetime1">
              <a:rPr lang="en-US" smtClean="0"/>
              <a:t>1/18/17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285356-06D2-AC49-A652-243B028D338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025A05-70D5-3549-B8FA-471FC07DA92A}" type="datetime1">
              <a:rPr lang="en-US" smtClean="0"/>
              <a:t>1/18/17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285356-06D2-AC49-A652-243B028D338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D7926-0612-E444-B2E4-534C882F91C4}" type="datetime1">
              <a:rPr lang="en-US" smtClean="0"/>
              <a:t>1/18/17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285356-06D2-AC49-A652-243B028D338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6AD66-06DB-A543-B4A5-8E13300B49BF}" type="datetime1">
              <a:rPr lang="en-US" smtClean="0"/>
              <a:t>1/18/17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285356-06D2-AC49-A652-243B028D338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753788-F4F7-C743-A9FD-9ECE738DFC40}" type="datetime1">
              <a:rPr lang="en-US" smtClean="0"/>
              <a:t>1/18/17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285356-06D2-AC49-A652-243B028D338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D5FE257A-52E6-1A47-B7BC-974FBAEEE097}" type="datetime1">
              <a:rPr lang="en-US" smtClean="0"/>
              <a:t>1/18/17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D8285356-06D2-AC49-A652-243B028D33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894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google.com/design/spec/material-design/introduction.html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google.com/design/spec/material-design/introduction.html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eveloper.android.com/studio" TargetMode="External"/><Relationship Id="rId3" Type="http://schemas.openxmlformats.org/officeDocument/2006/relationships/hyperlink" Target="http://www.oracle.com/technetwork/java/javase/downloads/index.html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Android</a:t>
            </a:r>
            <a:br>
              <a:rPr lang="en-US" dirty="0" smtClean="0"/>
            </a:br>
            <a:r>
              <a:rPr lang="en-US" dirty="0" smtClean="0"/>
              <a:t>Mobile</a:t>
            </a:r>
            <a:br>
              <a:rPr lang="en-US" dirty="0" smtClean="0"/>
            </a:br>
            <a:r>
              <a:rPr lang="en-US" dirty="0" smtClean="0"/>
              <a:t>Applications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Week 1 </a:t>
            </a:r>
            <a:r>
              <a:rPr lang="mr-IN" dirty="0" smtClean="0"/>
              <a:t>–</a:t>
            </a:r>
            <a:r>
              <a:rPr lang="en-US" dirty="0" smtClean="0"/>
              <a:t> Android Studio and Material Design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D8285356-06D2-AC49-A652-243B028D338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8365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Forks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 anchor="ctr">
            <a:normAutofit lnSpcReduction="10000"/>
          </a:bodyPr>
          <a:lstStyle/>
          <a:p>
            <a:r>
              <a:rPr lang="en-US" sz="3200" dirty="0" smtClean="0"/>
              <a:t>A copy of a repository</a:t>
            </a:r>
          </a:p>
          <a:p>
            <a:r>
              <a:rPr lang="en-US" sz="3200" dirty="0" smtClean="0"/>
              <a:t>GitHub keeps track of upstream changes</a:t>
            </a:r>
          </a:p>
          <a:p>
            <a:r>
              <a:rPr lang="en-US" sz="3200" dirty="0" smtClean="0"/>
              <a:t>We can import the project from GitHub into IntelliJ</a:t>
            </a:r>
          </a:p>
          <a:p>
            <a:r>
              <a:rPr lang="en-US" sz="3200" dirty="0" err="1" smtClean="0"/>
              <a:t>gitignore</a:t>
            </a:r>
            <a:r>
              <a:rPr lang="en-US" sz="3200" dirty="0" smtClean="0"/>
              <a:t> used to ignore certain files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323"/>
          <a:stretch/>
        </p:blipFill>
        <p:spPr>
          <a:xfrm>
            <a:off x="6108192" y="1828800"/>
            <a:ext cx="4136537" cy="4077385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31466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Pull Requests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565"/>
          <a:stretch/>
        </p:blipFill>
        <p:spPr>
          <a:xfrm>
            <a:off x="1261872" y="1812610"/>
            <a:ext cx="3291023" cy="4383715"/>
          </a:xfr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 anchor="ctr">
            <a:noAutofit/>
          </a:bodyPr>
          <a:lstStyle/>
          <a:p>
            <a:r>
              <a:rPr lang="en-US" sz="2800" dirty="0" smtClean="0"/>
              <a:t>Used to incorporate changes into original repository</a:t>
            </a:r>
          </a:p>
          <a:p>
            <a:r>
              <a:rPr lang="en-US" sz="2800" dirty="0" smtClean="0"/>
              <a:t>Owner can approve changes by merging the pull request</a:t>
            </a:r>
          </a:p>
          <a:p>
            <a:r>
              <a:rPr lang="en-US" sz="2800" dirty="0" smtClean="0"/>
              <a:t>We can get upstream changes using pull requests and by switching the base</a:t>
            </a:r>
            <a:endParaRPr lang="en-US" sz="2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18525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Material Design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r>
              <a:rPr lang="en-US" sz="2800" dirty="0" smtClean="0"/>
              <a:t>Set of design and style guides to be followed when creating an Android App</a:t>
            </a:r>
          </a:p>
          <a:p>
            <a:r>
              <a:rPr lang="en-US" sz="2800" dirty="0">
                <a:hlinkClick r:id="rId2"/>
              </a:rPr>
              <a:t>http://</a:t>
            </a:r>
            <a:r>
              <a:rPr lang="en-US" sz="2800" dirty="0" smtClean="0">
                <a:hlinkClick r:id="rId2"/>
              </a:rPr>
              <a:t>www.google.com/design/spec/material-design/introduction.html</a:t>
            </a:r>
            <a:endParaRPr lang="en-US" sz="2800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D8285356-06D2-AC49-A652-243B028D338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039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Corresponding Text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i="1" dirty="0" smtClean="0"/>
              <a:t>Android Programming</a:t>
            </a:r>
            <a:r>
              <a:rPr lang="en-US" dirty="0" smtClean="0"/>
              <a:t>, pp xxi-xxii, 1-29, 46-48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r>
              <a:rPr lang="en-US" dirty="0">
                <a:hlinkClick r:id="rId2"/>
              </a:rPr>
              <a:t>http://www.google.com/design/spec/material-design/introduction.html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D8285356-06D2-AC49-A652-243B028D338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5905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Android Studio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 First App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D8285356-06D2-AC49-A652-243B028D338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0221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Android Studio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Integrated development environment (IDE) for Android based on IntelliJ IDEA Java IDE</a:t>
            </a:r>
          </a:p>
          <a:p>
            <a:r>
              <a:rPr lang="en-US" sz="2000" dirty="0" smtClean="0"/>
              <a:t>Download from </a:t>
            </a:r>
            <a:r>
              <a:rPr lang="en-US" sz="2000" dirty="0">
                <a:hlinkClick r:id="rId2"/>
              </a:rPr>
              <a:t>https://developer.android.com/studio</a:t>
            </a:r>
            <a:r>
              <a:rPr lang="en-US" sz="2000" dirty="0" smtClean="0"/>
              <a:t>.</a:t>
            </a:r>
          </a:p>
          <a:p>
            <a:r>
              <a:rPr lang="en-US" sz="2000" dirty="0" smtClean="0"/>
              <a:t>Need the Java development kit (JDK): </a:t>
            </a:r>
            <a:r>
              <a:rPr lang="en-US" sz="2000" dirty="0">
                <a:hlinkClick r:id="rId3"/>
              </a:rPr>
              <a:t>http://</a:t>
            </a:r>
            <a:r>
              <a:rPr lang="en-US" sz="2000" dirty="0" smtClean="0">
                <a:hlinkClick r:id="rId3"/>
              </a:rPr>
              <a:t>www.oracle.com/technetwork/java/javase/downloads/index.html</a:t>
            </a:r>
            <a:endParaRPr lang="en-US" sz="2000" dirty="0" smtClean="0"/>
          </a:p>
          <a:p>
            <a:r>
              <a:rPr lang="en-US" sz="2000" dirty="0" smtClean="0"/>
              <a:t>When started for the first time, Android Studio will prompt you to download additional components including the Android SDK and tools for running the Android emulator</a:t>
            </a:r>
          </a:p>
          <a:p>
            <a:r>
              <a:rPr lang="en-US" sz="2000" dirty="0" smtClean="0"/>
              <a:t>Notes are based on API 25 but newer versions should function similarly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D8285356-06D2-AC49-A652-243B028D338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1022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First Android App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dirty="0" smtClean="0"/>
              <a:t>After starting Android Studio, select “Start a new Android Studio Project”</a:t>
            </a:r>
          </a:p>
          <a:p>
            <a:r>
              <a:rPr lang="en-US" sz="2400" dirty="0" smtClean="0"/>
              <a:t>Choose an application name, e.g. </a:t>
            </a:r>
            <a:r>
              <a:rPr lang="en-US" sz="2400" dirty="0" err="1" smtClean="0"/>
              <a:t>TriviaQuiz</a:t>
            </a:r>
            <a:r>
              <a:rPr lang="en-US" sz="2400" dirty="0" smtClean="0"/>
              <a:t>, and enter a domain name to specify the package name</a:t>
            </a:r>
          </a:p>
          <a:p>
            <a:r>
              <a:rPr lang="en-US" sz="2400" dirty="0" smtClean="0"/>
              <a:t>Select “Phone and Tablet” and choose a minimum SDK, the notes use API 21</a:t>
            </a:r>
          </a:p>
          <a:p>
            <a:r>
              <a:rPr lang="en-US" sz="2400" dirty="0" smtClean="0"/>
              <a:t>Add a new, empty Activity and provide a name for the activity and layout, e.g. </a:t>
            </a:r>
            <a:r>
              <a:rPr lang="en-US" sz="2400" dirty="0" err="1" smtClean="0"/>
              <a:t>QuizActivity</a:t>
            </a:r>
            <a:r>
              <a:rPr lang="en-US" sz="2400" dirty="0" smtClean="0"/>
              <a:t> and </a:t>
            </a:r>
            <a:r>
              <a:rPr lang="en-US" sz="2400" dirty="0" err="1" smtClean="0"/>
              <a:t>activity_quiz</a:t>
            </a:r>
            <a:endParaRPr lang="en-US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D8285356-06D2-AC49-A652-243B028D338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738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Important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err="1" smtClean="0"/>
              <a:t>QuizActivity.java</a:t>
            </a:r>
            <a:r>
              <a:rPr lang="en-US" sz="2800" dirty="0" smtClean="0"/>
              <a:t> </a:t>
            </a:r>
            <a:r>
              <a:rPr lang="mr-IN" sz="2800" dirty="0" smtClean="0"/>
              <a:t>–</a:t>
            </a:r>
            <a:r>
              <a:rPr lang="en-US" sz="2800" dirty="0" smtClean="0"/>
              <a:t> Java class file containing code that is executed when the app is run</a:t>
            </a:r>
          </a:p>
          <a:p>
            <a:r>
              <a:rPr lang="en-US" sz="2800" dirty="0" err="1" smtClean="0"/>
              <a:t>activity_quiz.xml</a:t>
            </a:r>
            <a:r>
              <a:rPr lang="en-US" sz="2800" dirty="0" smtClean="0"/>
              <a:t> </a:t>
            </a:r>
            <a:r>
              <a:rPr lang="mr-IN" sz="2800" dirty="0" smtClean="0"/>
              <a:t>–</a:t>
            </a:r>
            <a:r>
              <a:rPr lang="en-US" sz="2800" dirty="0" smtClean="0"/>
              <a:t> XML file containing information about how graphical elements of the interface are displayed</a:t>
            </a:r>
          </a:p>
          <a:p>
            <a:r>
              <a:rPr lang="en-US" sz="2800" dirty="0" err="1" smtClean="0"/>
              <a:t>string.xml</a:t>
            </a:r>
            <a:r>
              <a:rPr lang="en-US" sz="2800" dirty="0" smtClean="0"/>
              <a:t> </a:t>
            </a:r>
            <a:r>
              <a:rPr lang="mr-IN" sz="2800" dirty="0" smtClean="0"/>
              <a:t>–</a:t>
            </a:r>
            <a:r>
              <a:rPr lang="en-US" sz="2800" dirty="0" smtClean="0"/>
              <a:t> XML file containing strings with optional formatting and styling information, useful for supporting multiple languages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D8285356-06D2-AC49-A652-243B028D338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6668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the Emulator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The Android Emulator allows us to run a virtual Android device on a computer to test apps</a:t>
            </a:r>
          </a:p>
          <a:p>
            <a:r>
              <a:rPr lang="en-US" sz="3200" dirty="0" smtClean="0"/>
              <a:t>When running an app, Android Studio asks for the deployment target: a connected device or an emulated device</a:t>
            </a:r>
          </a:p>
          <a:p>
            <a:r>
              <a:rPr lang="en-US" sz="3200" dirty="0" smtClean="0"/>
              <a:t>Can create a new emulated device</a:t>
            </a: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D8285356-06D2-AC49-A652-243B028D338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1348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746348"/>
          </a:xfrm>
        </p:spPr>
        <p:txBody>
          <a:bodyPr/>
          <a:lstStyle/>
          <a:p>
            <a:r>
              <a:rPr lang="en-US" dirty="0" smtClean="0"/>
              <a:t>Adding Functionality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31792" y="1203960"/>
            <a:ext cx="3352800" cy="565404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D8285356-06D2-AC49-A652-243B028D338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235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Collaboration on GitHub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Forks and Pull Requests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8717928"/>
      </p:ext>
    </p:extLst>
  </p:cSld>
  <p:clrMapOvr>
    <a:masterClrMapping/>
  </p:clrMapOvr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View</Template>
  <TotalTime>44</TotalTime>
  <Words>370</Words>
  <Application>Microsoft Macintosh PowerPoint</Application>
  <PresentationFormat>Widescreen</PresentationFormat>
  <Paragraphs>55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Calibri</vt:lpstr>
      <vt:lpstr>Century Schoolbook</vt:lpstr>
      <vt:lpstr>Mangal</vt:lpstr>
      <vt:lpstr>Wingdings 2</vt:lpstr>
      <vt:lpstr>Arial</vt:lpstr>
      <vt:lpstr>View</vt:lpstr>
      <vt:lpstr>Android Mobile Applications</vt:lpstr>
      <vt:lpstr>Corresponding Text</vt:lpstr>
      <vt:lpstr>Android Studio</vt:lpstr>
      <vt:lpstr>Android Studio</vt:lpstr>
      <vt:lpstr>Our First Android App</vt:lpstr>
      <vt:lpstr>Important Files</vt:lpstr>
      <vt:lpstr>Using the Emulator</vt:lpstr>
      <vt:lpstr>Adding Functionality</vt:lpstr>
      <vt:lpstr>Collaboration on GitHub</vt:lpstr>
      <vt:lpstr>Forks</vt:lpstr>
      <vt:lpstr>Pull Requests</vt:lpstr>
      <vt:lpstr>Material Design</vt:lpstr>
    </vt:vector>
  </TitlesOfParts>
  <Company/>
  <LinksUpToDate>false</LinksUpToDate>
  <SharedDoc>false</SharedDoc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Android Mobile Applications</dc:title>
  <dc:creator>Arthur Neuman</dc:creator>
  <cp:lastModifiedBy>Arthur Neuman</cp:lastModifiedBy>
  <cp:revision>5</cp:revision>
  <dcterms:created xsi:type="dcterms:W3CDTF">2017-01-18T21:21:38Z</dcterms:created>
  <dcterms:modified xsi:type="dcterms:W3CDTF">2017-01-18T22:06:34Z</dcterms:modified>
</cp:coreProperties>
</file>